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2" r:id="rId3"/>
    <p:sldId id="257" r:id="rId4"/>
    <p:sldId id="259" r:id="rId5"/>
    <p:sldId id="285" r:id="rId6"/>
    <p:sldId id="258" r:id="rId7"/>
    <p:sldId id="282" r:id="rId8"/>
    <p:sldId id="286" r:id="rId9"/>
    <p:sldId id="260" r:id="rId10"/>
    <p:sldId id="264" r:id="rId11"/>
    <p:sldId id="284" r:id="rId12"/>
    <p:sldId id="283" r:id="rId13"/>
    <p:sldId id="287" r:id="rId14"/>
    <p:sldId id="261" r:id="rId15"/>
    <p:sldId id="263" r:id="rId16"/>
    <p:sldId id="288" r:id="rId17"/>
    <p:sldId id="262" r:id="rId18"/>
    <p:sldId id="265" r:id="rId19"/>
    <p:sldId id="289" r:id="rId20"/>
    <p:sldId id="266" r:id="rId21"/>
    <p:sldId id="268" r:id="rId22"/>
    <p:sldId id="267" r:id="rId23"/>
    <p:sldId id="269" r:id="rId24"/>
    <p:sldId id="273" r:id="rId25"/>
    <p:sldId id="274" r:id="rId26"/>
    <p:sldId id="270" r:id="rId27"/>
    <p:sldId id="271" r:id="rId28"/>
    <p:sldId id="275" r:id="rId29"/>
    <p:sldId id="276" r:id="rId30"/>
    <p:sldId id="290" r:id="rId31"/>
    <p:sldId id="277" r:id="rId32"/>
    <p:sldId id="278" r:id="rId33"/>
    <p:sldId id="281" r:id="rId34"/>
    <p:sldId id="291" r:id="rId35"/>
    <p:sldId id="279" r:id="rId36"/>
    <p:sldId id="28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92" d="100"/>
          <a:sy n="92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Porting to Chrome 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Internship Report-Out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Nicolas Langley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SSG-DRD-VCE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7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3"/>
            <a:ext cx="9983788" cy="1507067"/>
          </a:xfrm>
        </p:spPr>
        <p:txBody>
          <a:bodyPr/>
          <a:lstStyle/>
          <a:p>
            <a:r>
              <a:rPr lang="en-US" dirty="0" smtClean="0"/>
              <a:t>Structure of a </a:t>
            </a:r>
            <a:r>
              <a:rPr lang="en-US" dirty="0" err="1" smtClean="0"/>
              <a:t>Nacl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556084"/>
            <a:ext cx="11200983" cy="39614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 </a:t>
            </a:r>
            <a:r>
              <a:rPr lang="en-US" dirty="0" err="1">
                <a:solidFill>
                  <a:schemeClr val="tx1"/>
                </a:solidFill>
              </a:rPr>
              <a:t>NaCl</a:t>
            </a:r>
            <a:r>
              <a:rPr lang="en-US" dirty="0">
                <a:solidFill>
                  <a:schemeClr val="tx1"/>
                </a:solidFill>
              </a:rPr>
              <a:t> ‘module’ is embedded within an HTML page and can interact with the user and other web technologies using </a:t>
            </a:r>
            <a:r>
              <a:rPr lang="en-US" dirty="0" err="1">
                <a:solidFill>
                  <a:schemeClr val="tx1"/>
                </a:solidFill>
              </a:rPr>
              <a:t>Javascript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components that comprise a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application are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HTML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Javascript</a:t>
            </a:r>
            <a:r>
              <a:rPr lang="en-US" dirty="0" smtClean="0">
                <a:solidFill>
                  <a:schemeClr val="tx1"/>
                </a:solidFill>
              </a:rPr>
              <a:t>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manifest (.</a:t>
            </a:r>
            <a:r>
              <a:rPr lang="en-US" dirty="0" err="1" smtClean="0">
                <a:solidFill>
                  <a:schemeClr val="tx1"/>
                </a:solidFill>
              </a:rPr>
              <a:t>nmf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C/C++ code compiled into a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module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https://developer.chrome.com/native-client/images/nacl-in-a-web-ap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873" y="3395273"/>
            <a:ext cx="4855127" cy="268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2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3"/>
            <a:ext cx="9983788" cy="1507067"/>
          </a:xfrm>
        </p:spPr>
        <p:txBody>
          <a:bodyPr/>
          <a:lstStyle/>
          <a:p>
            <a:r>
              <a:rPr lang="en-US" dirty="0" err="1" smtClean="0"/>
              <a:t>Pnacl</a:t>
            </a:r>
            <a:r>
              <a:rPr lang="en-US" dirty="0" smtClean="0"/>
              <a:t> and </a:t>
            </a:r>
            <a:r>
              <a:rPr lang="en-US" dirty="0" err="1" smtClean="0"/>
              <a:t>nacl</a:t>
            </a:r>
            <a:r>
              <a:rPr lang="en-US" dirty="0" smtClean="0"/>
              <a:t> </a:t>
            </a:r>
            <a:r>
              <a:rPr lang="en-US" dirty="0" err="1" smtClean="0"/>
              <a:t>toolchains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627" y="1527464"/>
            <a:ext cx="7398328" cy="405245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compiled module is in .</a:t>
            </a:r>
            <a:r>
              <a:rPr lang="en-US" dirty="0" err="1" smtClean="0">
                <a:solidFill>
                  <a:schemeClr val="tx1"/>
                </a:solidFill>
              </a:rPr>
              <a:t>pexe</a:t>
            </a:r>
            <a:r>
              <a:rPr lang="en-US" dirty="0" smtClean="0">
                <a:solidFill>
                  <a:schemeClr val="tx1"/>
                </a:solidFill>
              </a:rPr>
              <a:t> or .</a:t>
            </a:r>
            <a:r>
              <a:rPr lang="en-US" dirty="0" err="1" smtClean="0">
                <a:solidFill>
                  <a:schemeClr val="tx1"/>
                </a:solidFill>
              </a:rPr>
              <a:t>nexe</a:t>
            </a:r>
            <a:r>
              <a:rPr lang="en-US" dirty="0" smtClean="0">
                <a:solidFill>
                  <a:schemeClr val="tx1"/>
                </a:solidFill>
              </a:rPr>
              <a:t> form depending on the </a:t>
            </a:r>
            <a:r>
              <a:rPr lang="en-US" dirty="0" err="1" smtClean="0">
                <a:solidFill>
                  <a:schemeClr val="tx1"/>
                </a:solidFill>
              </a:rPr>
              <a:t>toolchain</a:t>
            </a:r>
            <a:r>
              <a:rPr lang="en-US" dirty="0" smtClean="0">
                <a:solidFill>
                  <a:schemeClr val="tx1"/>
                </a:solidFill>
              </a:rPr>
              <a:t> used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manifest file specifies the module which is then loaded by the webpage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</a:t>
            </a:r>
            <a:r>
              <a:rPr lang="en-US" dirty="0" err="1" smtClean="0">
                <a:solidFill>
                  <a:schemeClr val="tx1"/>
                </a:solidFill>
              </a:rPr>
              <a:t>PNaCl</a:t>
            </a:r>
            <a:r>
              <a:rPr lang="en-US" dirty="0" smtClean="0">
                <a:solidFill>
                  <a:schemeClr val="tx1"/>
                </a:solidFill>
              </a:rPr>
              <a:t> module (.</a:t>
            </a:r>
            <a:r>
              <a:rPr lang="en-US" dirty="0" err="1" smtClean="0">
                <a:solidFill>
                  <a:schemeClr val="tx1"/>
                </a:solidFill>
              </a:rPr>
              <a:t>pexe</a:t>
            </a:r>
            <a:r>
              <a:rPr lang="en-US" dirty="0" smtClean="0">
                <a:solidFill>
                  <a:schemeClr val="tx1"/>
                </a:solidFill>
              </a:rPr>
              <a:t>) is native code compiled down into a IR that is then translated into the required system architecture by Chrome when it runs. This allows it to run in a webpage.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Traditional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modules are compiled to a system architecture and then distributed and are therefore can have restrictions – these are typically only available from the Chrome Web Store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Once the initial translation occurs for the </a:t>
            </a:r>
            <a:r>
              <a:rPr lang="en-US" dirty="0" err="1" smtClean="0">
                <a:solidFill>
                  <a:schemeClr val="tx1"/>
                </a:solidFill>
              </a:rPr>
              <a:t>PNaCl</a:t>
            </a:r>
            <a:r>
              <a:rPr lang="en-US" dirty="0" smtClean="0">
                <a:solidFill>
                  <a:schemeClr val="tx1"/>
                </a:solidFill>
              </a:rPr>
              <a:t> module, performance is expected to be equivalent to a traditional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module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/native-client/images/nacl-pnacl-component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134" y="1807410"/>
            <a:ext cx="5223754" cy="429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5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3"/>
            <a:ext cx="9983788" cy="1507067"/>
          </a:xfrm>
        </p:spPr>
        <p:txBody>
          <a:bodyPr/>
          <a:lstStyle/>
          <a:p>
            <a:r>
              <a:rPr lang="en-US" dirty="0" smtClean="0"/>
              <a:t>NACL Development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515979"/>
            <a:ext cx="8534400" cy="413084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Google provides a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SDK that includes the required </a:t>
            </a:r>
            <a:r>
              <a:rPr lang="en-US" dirty="0" err="1" smtClean="0">
                <a:solidFill>
                  <a:schemeClr val="tx1"/>
                </a:solidFill>
              </a:rPr>
              <a:t>toolchains</a:t>
            </a:r>
            <a:r>
              <a:rPr lang="en-US" dirty="0" smtClean="0">
                <a:solidFill>
                  <a:schemeClr val="tx1"/>
                </a:solidFill>
              </a:rPr>
              <a:t> for building a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application</a:t>
            </a:r>
          </a:p>
          <a:p>
            <a:r>
              <a:rPr lang="en-US" dirty="0">
                <a:solidFill>
                  <a:schemeClr val="tx1"/>
                </a:solidFill>
              </a:rPr>
              <a:t>The SDK includes a specialized version of GDB for </a:t>
            </a:r>
            <a:r>
              <a:rPr lang="en-US" dirty="0" smtClean="0">
                <a:solidFill>
                  <a:schemeClr val="tx1"/>
                </a:solidFill>
              </a:rPr>
              <a:t>debugging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There is an optional Visual Studio 2010 plugin that allows for building and launching of the SDK debugger – only works in Visual Studio 2010!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894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4722"/>
            <a:ext cx="8534400" cy="1507067"/>
          </a:xfrm>
        </p:spPr>
        <p:txBody>
          <a:bodyPr/>
          <a:lstStyle/>
          <a:p>
            <a:r>
              <a:rPr lang="en-US" dirty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14500"/>
            <a:ext cx="8534400" cy="455640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Why Chrome?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Native Client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Porting Process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Major Challenges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Results and Performance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17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3"/>
            <a:ext cx="8534400" cy="1507067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Glbenchmark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462710"/>
            <a:ext cx="8534400" cy="2533556"/>
          </a:xfrm>
        </p:spPr>
        <p:txBody>
          <a:bodyPr/>
          <a:lstStyle/>
          <a:p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 is a widely used graphical benchmark utility for measuring the performance of systems by running through a series of complex OpenGL-based scenes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Developed by </a:t>
            </a:r>
            <a:r>
              <a:rPr lang="en-US" dirty="0" err="1" smtClean="0">
                <a:solidFill>
                  <a:schemeClr val="tx1"/>
                </a:solidFill>
              </a:rPr>
              <a:t>Kishonti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Ltd. and has support for most major platforms including Windows, Mac OS X, Android and iOS.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One of the most popular tests is the T-Rex scene: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98" y="3562318"/>
            <a:ext cx="4705440" cy="2647198"/>
          </a:xfrm>
          <a:prstGeom prst="rect">
            <a:avLst/>
          </a:prstGeom>
        </p:spPr>
      </p:pic>
      <p:pic>
        <p:nvPicPr>
          <p:cNvPr id="1026" name="Picture 2" descr="https://lh4.ggpht.com/JTiqz3bowT5CiTgLCGwSisbiOw7wPDaG4fnKwJYnZX7rhd3nqHwUynJRtXCRQIanI4Y=h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16" y="4002585"/>
            <a:ext cx="4110393" cy="231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63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3"/>
            <a:ext cx="9983788" cy="1507067"/>
          </a:xfrm>
        </p:spPr>
        <p:txBody>
          <a:bodyPr/>
          <a:lstStyle/>
          <a:p>
            <a:r>
              <a:rPr lang="en-US" dirty="0" smtClean="0"/>
              <a:t>Overview of </a:t>
            </a:r>
            <a:r>
              <a:rPr lang="en-US" dirty="0" err="1" smtClean="0"/>
              <a:t>Glbenchmark</a:t>
            </a:r>
            <a:r>
              <a:rPr lang="en-US" dirty="0" smtClean="0"/>
              <a:t> -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556085"/>
            <a:ext cx="8534400" cy="194267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 application is a good example of a relatively large graphically intensive C++ application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Consists of ~98000 lines of code – circled folders are where platform specific code lives.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Platform specific code includes main application loop, running tests, loading of assets, and saving of results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4" y="3713983"/>
            <a:ext cx="5010377" cy="2134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08" y="3713983"/>
            <a:ext cx="2103377" cy="21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2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4722"/>
            <a:ext cx="8534400" cy="1507067"/>
          </a:xfrm>
        </p:spPr>
        <p:txBody>
          <a:bodyPr/>
          <a:lstStyle/>
          <a:p>
            <a:r>
              <a:rPr lang="en-US" dirty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14500"/>
            <a:ext cx="8534400" cy="455640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Why Chrome?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Native Client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</a:rPr>
              <a:t>GLBenchmark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 Overview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Porting Process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Major Challenges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Results and Performance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1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8534400" cy="1384078"/>
          </a:xfrm>
        </p:spPr>
        <p:txBody>
          <a:bodyPr/>
          <a:lstStyle/>
          <a:p>
            <a:r>
              <a:rPr lang="en-US" dirty="0" smtClean="0"/>
              <a:t>The Porting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820779"/>
            <a:ext cx="8534400" cy="364155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We will go through what was required to port 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 to Chrome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Look at methods used to implement the required system features using Pepper API and </a:t>
            </a:r>
            <a:r>
              <a:rPr lang="en-US" dirty="0" err="1" smtClean="0">
                <a:solidFill>
                  <a:schemeClr val="tx1"/>
                </a:solidFill>
              </a:rPr>
              <a:t>Javascript</a:t>
            </a:r>
            <a:r>
              <a:rPr lang="en-US" dirty="0" smtClean="0">
                <a:solidFill>
                  <a:schemeClr val="tx1"/>
                </a:solidFill>
              </a:rPr>
              <a:t> for 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The first step in porting </a:t>
            </a:r>
            <a:r>
              <a:rPr lang="en-US" dirty="0" err="1">
                <a:solidFill>
                  <a:schemeClr val="tx1"/>
                </a:solidFill>
              </a:rPr>
              <a:t>GLBenchmark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dirty="0" err="1">
                <a:solidFill>
                  <a:schemeClr val="tx1"/>
                </a:solidFill>
              </a:rPr>
              <a:t>NaCl</a:t>
            </a:r>
            <a:r>
              <a:rPr lang="en-US" dirty="0">
                <a:solidFill>
                  <a:schemeClr val="tx1"/>
                </a:solidFill>
              </a:rPr>
              <a:t> is to convert the main loop and platform-specific code to conform to the conventions set in place by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463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3"/>
            <a:ext cx="9983788" cy="1507067"/>
          </a:xfrm>
        </p:spPr>
        <p:txBody>
          <a:bodyPr/>
          <a:lstStyle/>
          <a:p>
            <a:r>
              <a:rPr lang="en-US" dirty="0" smtClean="0"/>
              <a:t>Converting To a </a:t>
            </a:r>
            <a:r>
              <a:rPr lang="en-US" dirty="0" err="1" smtClean="0"/>
              <a:t>nacl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556085"/>
            <a:ext cx="8534400" cy="1706660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 smtClean="0">
                <a:solidFill>
                  <a:schemeClr val="tx1"/>
                </a:solidFill>
              </a:rPr>
              <a:t>A </a:t>
            </a:r>
            <a:r>
              <a:rPr lang="en-US" sz="1900" dirty="0" err="1" smtClean="0">
                <a:solidFill>
                  <a:schemeClr val="tx1"/>
                </a:solidFill>
              </a:rPr>
              <a:t>NaCl</a:t>
            </a:r>
            <a:r>
              <a:rPr lang="en-US" sz="1900" dirty="0" smtClean="0">
                <a:solidFill>
                  <a:schemeClr val="tx1"/>
                </a:solidFill>
              </a:rPr>
              <a:t> module is the compiled native C/C++ code that interacts with the webpage using the Pepper </a:t>
            </a:r>
            <a:r>
              <a:rPr lang="en-US" sz="1900" dirty="0" smtClean="0">
                <a:solidFill>
                  <a:schemeClr val="tx1"/>
                </a:solidFill>
              </a:rPr>
              <a:t>API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Modules </a:t>
            </a:r>
            <a:r>
              <a:rPr lang="en-US" sz="1900" dirty="0" smtClean="0">
                <a:solidFill>
                  <a:schemeClr val="tx1"/>
                </a:solidFill>
              </a:rPr>
              <a:t>are represented by Instances that occur </a:t>
            </a:r>
            <a:r>
              <a:rPr lang="en-US" sz="1900" dirty="0" err="1" smtClean="0">
                <a:solidFill>
                  <a:schemeClr val="tx1"/>
                </a:solidFill>
              </a:rPr>
              <a:t>everytime</a:t>
            </a:r>
            <a:r>
              <a:rPr lang="en-US" sz="1900" dirty="0" smtClean="0">
                <a:solidFill>
                  <a:schemeClr val="tx1"/>
                </a:solidFill>
              </a:rPr>
              <a:t> a corresponding &lt;embed&gt; element is found in the HTML</a:t>
            </a:r>
          </a:p>
          <a:p>
            <a:r>
              <a:rPr lang="en-US" sz="1900" dirty="0" smtClean="0">
                <a:solidFill>
                  <a:schemeClr val="tx1"/>
                </a:solidFill>
              </a:rPr>
              <a:t>To convert traditional C/C++ code into a </a:t>
            </a:r>
            <a:r>
              <a:rPr lang="en-US" sz="1900" dirty="0" err="1" smtClean="0">
                <a:solidFill>
                  <a:schemeClr val="tx1"/>
                </a:solidFill>
              </a:rPr>
              <a:t>NaCl</a:t>
            </a:r>
            <a:r>
              <a:rPr lang="en-US" sz="1900" dirty="0" smtClean="0">
                <a:solidFill>
                  <a:schemeClr val="tx1"/>
                </a:solidFill>
              </a:rPr>
              <a:t> module, a specific template must be followed: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559" y="2799990"/>
            <a:ext cx="5662573" cy="19972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02031" y="4518487"/>
            <a:ext cx="8274171" cy="23013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The main functionality is placed within the Instance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System calls are then forced to be done through the Pepper API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While this is sold as a simple process, there are a number of large pitfalls to be aware of…</a:t>
            </a:r>
          </a:p>
        </p:txBody>
      </p:sp>
    </p:spTree>
    <p:extLst>
      <p:ext uri="{BB962C8B-B14F-4D97-AF65-F5344CB8AC3E}">
        <p14:creationId xmlns:p14="http://schemas.microsoft.com/office/powerpoint/2010/main" val="415080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4722"/>
            <a:ext cx="8534400" cy="1507067"/>
          </a:xfrm>
        </p:spPr>
        <p:txBody>
          <a:bodyPr/>
          <a:lstStyle/>
          <a:p>
            <a:r>
              <a:rPr lang="en-US" dirty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14500"/>
            <a:ext cx="8534400" cy="455640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Why Chrome?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Native Client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</a:rPr>
              <a:t>GLBenchmark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Porting Process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Major Challenges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Results and Performance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7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4722"/>
            <a:ext cx="8534400" cy="1507067"/>
          </a:xfrm>
        </p:spPr>
        <p:txBody>
          <a:bodyPr/>
          <a:lstStyle/>
          <a:p>
            <a:r>
              <a:rPr lang="en-US" dirty="0" smtClean="0"/>
              <a:t>Presentation </a:t>
            </a:r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14500"/>
            <a:ext cx="8534400" cy="455640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Why Chrome?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Native Client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Porting Process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Major Challenges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Results and Performance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7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Problem 1 – EGL in </a:t>
            </a:r>
            <a:r>
              <a:rPr lang="en-US" dirty="0" err="1" smtClean="0"/>
              <a:t>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556084"/>
            <a:ext cx="8534400" cy="4203031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supports OpenGL ES 2.0 through the Pepper API using the Graphics3D library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This abstracts most of the setup of the context from the developer while allowing access to the regular set of GL instructions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EGL is not present – Pepper API handles the native windowing</a:t>
            </a:r>
          </a:p>
          <a:p>
            <a:r>
              <a:rPr lang="en-US" dirty="0">
                <a:solidFill>
                  <a:schemeClr val="tx1"/>
                </a:solidFill>
              </a:rPr>
              <a:t>The absence of EGL within </a:t>
            </a:r>
            <a:r>
              <a:rPr lang="en-US" dirty="0" err="1">
                <a:solidFill>
                  <a:schemeClr val="tx1"/>
                </a:solidFill>
              </a:rPr>
              <a:t>NaCl</a:t>
            </a:r>
            <a:r>
              <a:rPr lang="en-US" dirty="0">
                <a:solidFill>
                  <a:schemeClr val="tx1"/>
                </a:solidFill>
              </a:rPr>
              <a:t> breaks many native applications that assume that EGL </a:t>
            </a:r>
            <a:r>
              <a:rPr lang="en-US" dirty="0" smtClean="0">
                <a:solidFill>
                  <a:schemeClr val="tx1"/>
                </a:solidFill>
              </a:rPr>
              <a:t>exists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6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Solution – implement </a:t>
            </a:r>
            <a:r>
              <a:rPr lang="en-US" dirty="0" err="1" smtClean="0"/>
              <a:t>egl</a:t>
            </a:r>
            <a:r>
              <a:rPr lang="en-US" dirty="0" smtClean="0"/>
              <a:t>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065" y="1684421"/>
            <a:ext cx="8724482" cy="255069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Implement EGL functions (with dummy functionality) in order for application to run without modifying non platform-specific </a:t>
            </a:r>
            <a:r>
              <a:rPr lang="en-US" dirty="0" smtClean="0">
                <a:solidFill>
                  <a:schemeClr val="tx1"/>
                </a:solidFill>
              </a:rPr>
              <a:t>source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If actual EGL functionality is required, this will need to be implemented using the Pepper API (not required for 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For the 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 application there were a limited number of EGL functions that are used – this is variable by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74" y="4363450"/>
            <a:ext cx="7687748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1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Problem 2 – Rendering in chrome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451814"/>
            <a:ext cx="8933030" cy="2203520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The </a:t>
            </a:r>
            <a:r>
              <a:rPr lang="en-US" sz="1800" dirty="0" err="1" smtClean="0">
                <a:solidFill>
                  <a:schemeClr val="tx1"/>
                </a:solidFill>
              </a:rPr>
              <a:t>NaCl</a:t>
            </a:r>
            <a:r>
              <a:rPr lang="en-US" sz="1800" dirty="0" smtClean="0">
                <a:solidFill>
                  <a:schemeClr val="tx1"/>
                </a:solidFill>
              </a:rPr>
              <a:t> rendering model is unique as the </a:t>
            </a:r>
            <a:r>
              <a:rPr lang="en-US" sz="1800" dirty="0" err="1" smtClean="0">
                <a:solidFill>
                  <a:schemeClr val="tx1"/>
                </a:solidFill>
              </a:rPr>
              <a:t>NaCl</a:t>
            </a:r>
            <a:r>
              <a:rPr lang="en-US" sz="1800" dirty="0" smtClean="0">
                <a:solidFill>
                  <a:schemeClr val="tx1"/>
                </a:solidFill>
              </a:rPr>
              <a:t> module runs as its own thread within the Chrome process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All rendering has to happen on the main Chrome thread and relies on a special </a:t>
            </a:r>
            <a:r>
              <a:rPr lang="en-US" sz="1800" dirty="0" err="1" smtClean="0">
                <a:solidFill>
                  <a:schemeClr val="tx1"/>
                </a:solidFill>
              </a:rPr>
              <a:t>SwapBuffers</a:t>
            </a:r>
            <a:r>
              <a:rPr lang="en-US" sz="1800" dirty="0" smtClean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function – this function is non-blocking</a:t>
            </a:r>
            <a:endParaRPr lang="en-US" sz="1800" dirty="0" smtClean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Callbacks are passed to </a:t>
            </a:r>
            <a:r>
              <a:rPr lang="en-US" sz="1800" dirty="0" err="1" smtClean="0">
                <a:solidFill>
                  <a:schemeClr val="tx1"/>
                </a:solidFill>
              </a:rPr>
              <a:t>SwapBuffers</a:t>
            </a:r>
            <a:r>
              <a:rPr lang="en-US" sz="1800" dirty="0" smtClean="0">
                <a:solidFill>
                  <a:schemeClr val="tx1"/>
                </a:solidFill>
              </a:rPr>
              <a:t> to determine where to return to in the main </a:t>
            </a:r>
            <a:r>
              <a:rPr lang="en-US" sz="1800" dirty="0" err="1" smtClean="0">
                <a:solidFill>
                  <a:schemeClr val="tx1"/>
                </a:solidFill>
              </a:rPr>
              <a:t>NaCl</a:t>
            </a:r>
            <a:r>
              <a:rPr lang="en-US" sz="1800" dirty="0" smtClean="0">
                <a:solidFill>
                  <a:schemeClr val="tx1"/>
                </a:solidFill>
              </a:rPr>
              <a:t> thread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This causes trouble as many main application loops are not designed to follow a callback-based model</a:t>
            </a:r>
          </a:p>
        </p:txBody>
      </p:sp>
      <p:pic>
        <p:nvPicPr>
          <p:cNvPr id="2050" name="Picture 2" descr="https://developer.chrome.com/native-client/images/3d-graphics-render-lo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167" y="3639290"/>
            <a:ext cx="5876841" cy="29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21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Solution – partition main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451814"/>
            <a:ext cx="8933030" cy="220352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Break up the main application loop into smaller sub-functions that encapsulate specific functionality that can be passed as a callback to </a:t>
            </a:r>
            <a:r>
              <a:rPr lang="en-US" sz="1800" dirty="0" err="1" smtClean="0">
                <a:solidFill>
                  <a:schemeClr val="tx1"/>
                </a:solidFill>
              </a:rPr>
              <a:t>SwapBuffers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5" y="4018530"/>
            <a:ext cx="3555644" cy="1242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89" y="2935705"/>
            <a:ext cx="3760684" cy="340862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080084" y="3064042"/>
            <a:ext cx="2476905" cy="1098884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721768" y="5163290"/>
            <a:ext cx="1835221" cy="1036984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186989" y="5034953"/>
            <a:ext cx="1259306" cy="0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106779" y="4162926"/>
            <a:ext cx="1307432" cy="152400"/>
          </a:xfrm>
          <a:prstGeom prst="straightConnector1">
            <a:avLst/>
          </a:prstGeom>
          <a:ln w="5715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12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Problem 3 – file i/o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451813"/>
            <a:ext cx="8933030" cy="37859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File I/O is integral to any graphically intensive application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Required to load textures and other assets as well as save user data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There is no access to the system file system – we are running from within the browser (i.e. a sandbox)</a:t>
            </a:r>
          </a:p>
        </p:txBody>
      </p:sp>
    </p:spTree>
    <p:extLst>
      <p:ext uri="{BB962C8B-B14F-4D97-AF65-F5344CB8AC3E}">
        <p14:creationId xmlns:p14="http://schemas.microsoft.com/office/powerpoint/2010/main" val="170345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Solution – </a:t>
            </a:r>
            <a:r>
              <a:rPr lang="en-US" dirty="0" err="1" smtClean="0"/>
              <a:t>nacl</a:t>
            </a:r>
            <a:r>
              <a:rPr lang="en-US" dirty="0" smtClean="0"/>
              <a:t> </a:t>
            </a:r>
            <a:r>
              <a:rPr lang="en-US" dirty="0" err="1" smtClean="0"/>
              <a:t>io</a:t>
            </a:r>
            <a:r>
              <a:rPr lang="en-US" dirty="0" smtClean="0"/>
              <a:t>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451813"/>
            <a:ext cx="9310020" cy="37859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Google supplies </a:t>
            </a:r>
            <a:r>
              <a:rPr lang="en-US" dirty="0" smtClean="0">
                <a:solidFill>
                  <a:schemeClr val="tx1"/>
                </a:solidFill>
              </a:rPr>
              <a:t>non-blocking functions </a:t>
            </a:r>
            <a:r>
              <a:rPr lang="en-US" dirty="0" smtClean="0">
                <a:solidFill>
                  <a:schemeClr val="tx1"/>
                </a:solidFill>
              </a:rPr>
              <a:t>for File I/O using the Pepper API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But what if we want to do traditional blocking I/O (e.g. </a:t>
            </a:r>
            <a:r>
              <a:rPr lang="en-US" dirty="0" err="1" smtClean="0">
                <a:solidFill>
                  <a:schemeClr val="tx1"/>
                </a:solidFill>
              </a:rPr>
              <a:t>fopen</a:t>
            </a:r>
            <a:r>
              <a:rPr lang="en-US" dirty="0" smtClean="0">
                <a:solidFill>
                  <a:schemeClr val="tx1"/>
                </a:solidFill>
              </a:rPr>
              <a:t>, etc.)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Good news!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includes the </a:t>
            </a:r>
            <a:r>
              <a:rPr lang="en-US" dirty="0" err="1" smtClean="0">
                <a:solidFill>
                  <a:schemeClr val="tx1"/>
                </a:solidFill>
              </a:rPr>
              <a:t>nacl_io</a:t>
            </a:r>
            <a:r>
              <a:rPr lang="en-US" dirty="0" smtClean="0">
                <a:solidFill>
                  <a:schemeClr val="tx1"/>
                </a:solidFill>
              </a:rPr>
              <a:t> library that allows </a:t>
            </a:r>
            <a:r>
              <a:rPr lang="en-US" dirty="0" smtClean="0">
                <a:solidFill>
                  <a:schemeClr val="tx1"/>
                </a:solidFill>
              </a:rPr>
              <a:t>this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nacl_io</a:t>
            </a:r>
            <a:r>
              <a:rPr lang="en-US" dirty="0" smtClean="0">
                <a:solidFill>
                  <a:schemeClr val="tx1"/>
                </a:solidFill>
              </a:rPr>
              <a:t> works by mounting the local sandboxed storage and reading from and writing to it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Bad news: there are restrictions placed on the calls made in the main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thread</a:t>
            </a:r>
          </a:p>
        </p:txBody>
      </p:sp>
    </p:spTree>
    <p:extLst>
      <p:ext uri="{BB962C8B-B14F-4D97-AF65-F5344CB8AC3E}">
        <p14:creationId xmlns:p14="http://schemas.microsoft.com/office/powerpoint/2010/main" val="299165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Problem 4 – main thread non-blocking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451813"/>
            <a:ext cx="8933030" cy="413083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The main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thread is non-blocking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This restriction makes it very difficult (impossible) to perform any File I/O or similar task that requires the main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thread to block.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This restriction is placed in order to ensure the responsiveness of the webpage</a:t>
            </a:r>
          </a:p>
        </p:txBody>
      </p:sp>
    </p:spTree>
    <p:extLst>
      <p:ext uri="{BB962C8B-B14F-4D97-AF65-F5344CB8AC3E}">
        <p14:creationId xmlns:p14="http://schemas.microsoft.com/office/powerpoint/2010/main" val="5012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Solution – create background thread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451814"/>
            <a:ext cx="8933030" cy="2203520"/>
          </a:xfrm>
        </p:spPr>
        <p:txBody>
          <a:bodyPr>
            <a:norm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Create a background worker thread that can handle blocking calls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smtClean="0">
                <a:solidFill>
                  <a:schemeClr val="tx1"/>
                </a:solidFill>
              </a:rPr>
              <a:t>and use it to perform any File I/O, etc.</a:t>
            </a:r>
          </a:p>
          <a:p>
            <a:r>
              <a:rPr lang="en-US" sz="1800" dirty="0" err="1" smtClean="0">
                <a:solidFill>
                  <a:schemeClr val="tx1"/>
                </a:solidFill>
              </a:rPr>
              <a:t>GLBenchmark</a:t>
            </a:r>
            <a:r>
              <a:rPr lang="en-US" sz="1800" dirty="0" smtClean="0">
                <a:solidFill>
                  <a:schemeClr val="tx1"/>
                </a:solidFill>
              </a:rPr>
              <a:t> relies heavily on blocking calls (mainly File I/O) and so the entire application is run on a background thread</a:t>
            </a:r>
          </a:p>
        </p:txBody>
      </p:sp>
      <p:sp>
        <p:nvSpPr>
          <p:cNvPr id="4" name="Rectangle 3"/>
          <p:cNvSpPr/>
          <p:nvPr/>
        </p:nvSpPr>
        <p:spPr>
          <a:xfrm>
            <a:off x="3291789" y="3416967"/>
            <a:ext cx="1483895" cy="3039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04144" y="3416967"/>
            <a:ext cx="1483895" cy="30399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76614" y="3502932"/>
            <a:ext cx="1314243" cy="2818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88969" y="3502932"/>
            <a:ext cx="1314243" cy="10610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88969" y="4641922"/>
            <a:ext cx="1314243" cy="16795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775684" y="4058652"/>
            <a:ext cx="728460" cy="0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775684" y="5358062"/>
            <a:ext cx="728460" cy="0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608621" y="4011397"/>
            <a:ext cx="850232" cy="3529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Init</a:t>
            </a:r>
            <a:r>
              <a:rPr lang="en-US" sz="800" dirty="0" smtClean="0">
                <a:solidFill>
                  <a:schemeClr val="bg1"/>
                </a:solidFill>
              </a:rPr>
              <a:t> App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727032" y="3559081"/>
            <a:ext cx="1050758" cy="2268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5820974" y="3993349"/>
            <a:ext cx="850232" cy="3529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Setup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08619" y="5373229"/>
            <a:ext cx="850232" cy="3529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SwapBuffers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820974" y="5005135"/>
            <a:ext cx="850232" cy="3529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Update Frame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775684" y="5847343"/>
            <a:ext cx="728460" cy="0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629926" y="3559081"/>
            <a:ext cx="1232328" cy="226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Native Client Thread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29926" y="4710101"/>
            <a:ext cx="1232328" cy="226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Worker Thread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417571" y="3558383"/>
            <a:ext cx="1232328" cy="2268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Chrome Main Thread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820974" y="5826154"/>
            <a:ext cx="850232" cy="3529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Update Frame</a:t>
            </a:r>
          </a:p>
        </p:txBody>
      </p:sp>
      <p:cxnSp>
        <p:nvCxnSpPr>
          <p:cNvPr id="10" name="Straight Arrow Connector 9"/>
          <p:cNvCxnSpPr>
            <a:endCxn id="35" idx="0"/>
          </p:cNvCxnSpPr>
          <p:nvPr/>
        </p:nvCxnSpPr>
        <p:spPr>
          <a:xfrm>
            <a:off x="6240379" y="4427621"/>
            <a:ext cx="5711" cy="282480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9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Problem 5 – asset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483895"/>
            <a:ext cx="8933030" cy="3200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 order to perform File I/O, we first need to have the required assets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Not trivial as there is no access to the system file storage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We must move assets into HTML5 Persistent Storage or load them dynamically from a URL.</a:t>
            </a:r>
          </a:p>
        </p:txBody>
      </p:sp>
    </p:spTree>
    <p:extLst>
      <p:ext uri="{BB962C8B-B14F-4D97-AF65-F5344CB8AC3E}">
        <p14:creationId xmlns:p14="http://schemas.microsoft.com/office/powerpoint/2010/main" val="69985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5" y="300344"/>
            <a:ext cx="11154863" cy="1255742"/>
          </a:xfrm>
        </p:spPr>
        <p:txBody>
          <a:bodyPr/>
          <a:lstStyle/>
          <a:p>
            <a:r>
              <a:rPr lang="en-US" dirty="0" smtClean="0"/>
              <a:t>Solution – packaged assets and </a:t>
            </a:r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5" y="1307432"/>
            <a:ext cx="8933030" cy="271913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 choose to move all of the 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 assets to HTML5 Persistent Storage at the initial startup of the application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This is done by packaging the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application as a Chrome extension and including the assets within the extension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Used </a:t>
            </a:r>
            <a:r>
              <a:rPr lang="en-US" dirty="0" err="1" smtClean="0">
                <a:solidFill>
                  <a:schemeClr val="tx1"/>
                </a:solidFill>
              </a:rPr>
              <a:t>Javascript</a:t>
            </a:r>
            <a:r>
              <a:rPr lang="en-US" dirty="0" smtClean="0">
                <a:solidFill>
                  <a:schemeClr val="tx1"/>
                </a:solidFill>
              </a:rPr>
              <a:t> and Chrome </a:t>
            </a:r>
            <a:r>
              <a:rPr lang="en-US" dirty="0" err="1" smtClean="0">
                <a:solidFill>
                  <a:schemeClr val="tx1"/>
                </a:solidFill>
              </a:rPr>
              <a:t>FileSystem</a:t>
            </a:r>
            <a:r>
              <a:rPr lang="en-US" dirty="0" smtClean="0">
                <a:solidFill>
                  <a:schemeClr val="tx1"/>
                </a:solidFill>
              </a:rPr>
              <a:t> API to copy assets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Assets are then accessible to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module using </a:t>
            </a:r>
            <a:r>
              <a:rPr lang="en-US" dirty="0" err="1" smtClean="0">
                <a:solidFill>
                  <a:schemeClr val="tx1"/>
                </a:solidFill>
              </a:rPr>
              <a:t>nacl_io</a:t>
            </a:r>
            <a:r>
              <a:rPr lang="en-US" dirty="0" smtClean="0">
                <a:solidFill>
                  <a:schemeClr val="tx1"/>
                </a:solidFill>
              </a:rPr>
              <a:t> library and the HTML5 Persistent Storage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03430" y="4283243"/>
            <a:ext cx="2077453" cy="236621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HTML5 Persistent Storage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911517" y="4090737"/>
            <a:ext cx="1074820" cy="14357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491789" y="5269832"/>
            <a:ext cx="1082843" cy="14357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6140115" y="4325354"/>
            <a:ext cx="609600" cy="25466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Copy Data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140115" y="5233737"/>
            <a:ext cx="609600" cy="232611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Init</a:t>
            </a:r>
            <a:r>
              <a:rPr lang="en-US" sz="800" dirty="0" smtClean="0">
                <a:solidFill>
                  <a:schemeClr val="bg1"/>
                </a:solidFill>
              </a:rPr>
              <a:t> App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4728410" y="5677900"/>
            <a:ext cx="609600" cy="238628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Read Data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986337" y="4418596"/>
            <a:ext cx="425116" cy="0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588668" y="5789193"/>
            <a:ext cx="1814762" cy="8021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578644" y="5350042"/>
            <a:ext cx="332873" cy="0"/>
          </a:xfrm>
          <a:prstGeom prst="straightConnector1">
            <a:avLst/>
          </a:prstGeom>
          <a:ln w="38100"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967663" y="4124827"/>
            <a:ext cx="962527" cy="1544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Chrome Thread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557961" y="5311943"/>
            <a:ext cx="962527" cy="1544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NaCl</a:t>
            </a:r>
            <a:r>
              <a:rPr lang="en-US" sz="800" dirty="0" smtClean="0">
                <a:solidFill>
                  <a:schemeClr val="bg1"/>
                </a:solidFill>
              </a:rPr>
              <a:t> Thread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6444915" y="4668253"/>
            <a:ext cx="0" cy="441158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033210" y="6055896"/>
            <a:ext cx="0" cy="441158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0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25561"/>
            <a:ext cx="8534400" cy="1507067"/>
          </a:xfrm>
        </p:spPr>
        <p:txBody>
          <a:bodyPr/>
          <a:lstStyle/>
          <a:p>
            <a:r>
              <a:rPr lang="en-US" dirty="0" smtClean="0"/>
              <a:t>A bit about me…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179095"/>
            <a:ext cx="8534400" cy="342498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4212" y="1584158"/>
            <a:ext cx="8534400" cy="3773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</a:rPr>
              <a:t>Native of British Columbia, Canada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Interested in Computer Graphics, Games and Language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B.S. in Computer Science with Minor in Linguistics from McGill University in Montreal, Canada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Working on M.S. in Computer Science at University of California – Los Angeles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Second internship with Intel – previously worked on Beacon Mountain (now INDE) in SSG-DPD-PCI (Performance Client Integration)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422" y="425561"/>
            <a:ext cx="2155177" cy="321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4722"/>
            <a:ext cx="8534400" cy="1507067"/>
          </a:xfrm>
        </p:spPr>
        <p:txBody>
          <a:bodyPr/>
          <a:lstStyle/>
          <a:p>
            <a:r>
              <a:rPr lang="en-US" dirty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14500"/>
            <a:ext cx="8534400" cy="455640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Why Chrome?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Native Client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</a:rPr>
              <a:t>GLBenchmark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Porting Process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Major Challenges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Results and Performance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7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Result – </a:t>
            </a:r>
            <a:r>
              <a:rPr lang="en-US" dirty="0" err="1" smtClean="0"/>
              <a:t>GLBenchmark</a:t>
            </a:r>
            <a:r>
              <a:rPr lang="en-US" dirty="0" smtClean="0"/>
              <a:t> on Chrome </a:t>
            </a:r>
            <a:r>
              <a:rPr lang="en-US" dirty="0" err="1" smtClean="0"/>
              <a:t>os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1" y="1339934"/>
            <a:ext cx="9115620" cy="5125034"/>
          </a:xfrm>
        </p:spPr>
      </p:pic>
    </p:spTree>
    <p:extLst>
      <p:ext uri="{BB962C8B-B14F-4D97-AF65-F5344CB8AC3E}">
        <p14:creationId xmlns:p14="http://schemas.microsoft.com/office/powerpoint/2010/main" val="297558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glbenchmark</a:t>
            </a:r>
            <a:r>
              <a:rPr lang="en-US" dirty="0" smtClean="0"/>
              <a:t> run?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311240"/>
            <a:ext cx="9301998" cy="361526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Performance suffered quite a large penalty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There was a &gt;25% performance hit when running the same 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 test within Chrome versus natively in Windows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Google has stated expected performance numbers that mirror that range: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06" y="4380872"/>
            <a:ext cx="5487166" cy="181000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307900"/>
              </p:ext>
            </p:extLst>
          </p:nvPr>
        </p:nvGraphicFramePr>
        <p:xfrm>
          <a:off x="2239209" y="2922053"/>
          <a:ext cx="5034548" cy="8361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2334"/>
                <a:gridCol w="1406837"/>
                <a:gridCol w="1335377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GLBenchmark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Chrome</a:t>
                      </a:r>
                      <a:endParaRPr lang="en-US" dirty="0"/>
                    </a:p>
                  </a:txBody>
                  <a:tcPr/>
                </a:tc>
              </a:tr>
              <a:tr h="470347">
                <a:tc>
                  <a:txBody>
                    <a:bodyPr/>
                    <a:lstStyle/>
                    <a:p>
                      <a:r>
                        <a:rPr lang="en-US" dirty="0" smtClean="0"/>
                        <a:t>T-Rex</a:t>
                      </a:r>
                      <a:r>
                        <a:rPr lang="en-US" baseline="0" dirty="0" smtClean="0"/>
                        <a:t> HD </a:t>
                      </a:r>
                      <a:r>
                        <a:rPr lang="en-US" baseline="0" dirty="0" err="1" smtClean="0"/>
                        <a:t>Offscreen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152 fps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105 fps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5165557" y="4973052"/>
            <a:ext cx="633663" cy="6256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0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glbenchmark</a:t>
            </a:r>
            <a:r>
              <a:rPr lang="en-US" dirty="0" smtClean="0"/>
              <a:t> run? -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311240"/>
            <a:ext cx="9301998" cy="208166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Some of the performance hit can be attributed to rendering and running within the Chrome process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Within the shown </a:t>
            </a:r>
            <a:r>
              <a:rPr lang="en-US" dirty="0" smtClean="0">
                <a:solidFill>
                  <a:schemeClr val="tx1"/>
                </a:solidFill>
              </a:rPr>
              <a:t>GPA frame </a:t>
            </a:r>
            <a:r>
              <a:rPr lang="en-US" dirty="0" smtClean="0">
                <a:solidFill>
                  <a:schemeClr val="tx1"/>
                </a:solidFill>
              </a:rPr>
              <a:t>analysis, approximately 23% of the render time is spent dedicated to Chrome.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8" y="4104423"/>
            <a:ext cx="9577137" cy="202562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571874" y="3882189"/>
            <a:ext cx="3120189" cy="23501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424737" y="3256547"/>
            <a:ext cx="200526" cy="625642"/>
          </a:xfrm>
          <a:prstGeom prst="straightConnector1">
            <a:avLst/>
          </a:prstGeom>
          <a:ln w="28575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22894" y="2887215"/>
            <a:ext cx="205056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Chrome Specific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0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4722"/>
            <a:ext cx="8534400" cy="1507067"/>
          </a:xfrm>
        </p:spPr>
        <p:txBody>
          <a:bodyPr/>
          <a:lstStyle/>
          <a:p>
            <a:r>
              <a:rPr lang="en-US" dirty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14500"/>
            <a:ext cx="8534400" cy="455640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Why Chrome?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Native Client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</a:rPr>
              <a:t>GLBenchmark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Porting Process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Major Challenges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Results and Performance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8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Conclusion - impressions of </a:t>
            </a:r>
            <a:r>
              <a:rPr lang="en-US" dirty="0" err="1" smtClean="0"/>
              <a:t>Nacl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311240"/>
            <a:ext cx="9301998" cy="441579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Google Native Client provides a viable method for running high performance graphical applications on Chrome OS and Chrome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The development tools are still immature and the documentation is spotty at best – there is a large learning curve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Most code is easily ported but there are some difficult areas – File I/O, Assets, Threading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If performance and development tools / workflow can be improved, could serve as a viable platform for running games and other high performance applications with relatively few modifications to existing source</a:t>
            </a:r>
          </a:p>
        </p:txBody>
      </p:sp>
    </p:spTree>
    <p:extLst>
      <p:ext uri="{BB962C8B-B14F-4D97-AF65-F5344CB8AC3E}">
        <p14:creationId xmlns:p14="http://schemas.microsoft.com/office/powerpoint/2010/main" val="362245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4"/>
            <a:ext cx="9983788" cy="1255742"/>
          </a:xfrm>
        </p:spPr>
        <p:txBody>
          <a:bodyPr/>
          <a:lstStyle/>
          <a:p>
            <a:r>
              <a:rPr lang="en-US" dirty="0" smtClean="0"/>
              <a:t>Conclusion - What is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311240"/>
            <a:ext cx="9301998" cy="4760697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If I were to continue working on this project the roadmap would look like: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Analyze performance of 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 – compare to Windows and determine if penalty can be reduced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Port a larger codebase (e.g. Doom 3) to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to work with a more traditional game loop and revise and test techniques and workflow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Establish BKM for input and audio (not required for 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Provide a detailed roadmap for developers to follow when porting high performance applications to 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55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4722"/>
            <a:ext cx="8534400" cy="1507067"/>
          </a:xfrm>
        </p:spPr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820780"/>
            <a:ext cx="8534400" cy="365002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Intern project was to explore Google Native Client to deliver high performance graphical programs within Chrome (and Chrome OS)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Look at </a:t>
            </a:r>
            <a:r>
              <a:rPr lang="en-US" dirty="0" smtClean="0">
                <a:solidFill>
                  <a:schemeClr val="tx1"/>
                </a:solidFill>
              </a:rPr>
              <a:t>Google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Native Client and see how it enables native C/C++ code to run in the browser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Explore the porting process from a traditional Windows </a:t>
            </a:r>
            <a:r>
              <a:rPr lang="en-US" dirty="0" smtClean="0">
                <a:solidFill>
                  <a:schemeClr val="tx1"/>
                </a:solidFill>
              </a:rPr>
              <a:t>application (</a:t>
            </a:r>
            <a:r>
              <a:rPr lang="en-US" dirty="0" err="1" smtClean="0">
                <a:solidFill>
                  <a:schemeClr val="tx1"/>
                </a:solidFill>
              </a:rPr>
              <a:t>GlBenchmark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  <a:r>
              <a:rPr lang="en-US" dirty="0" smtClean="0">
                <a:solidFill>
                  <a:schemeClr val="tx1"/>
                </a:solidFill>
              </a:rPr>
              <a:t>to Chrome – examined pitfalls and performance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28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4722"/>
            <a:ext cx="8534400" cy="1507067"/>
          </a:xfrm>
        </p:spPr>
        <p:txBody>
          <a:bodyPr/>
          <a:lstStyle/>
          <a:p>
            <a:r>
              <a:rPr lang="en-US" dirty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14500"/>
            <a:ext cx="8534400" cy="45564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Why Chrome?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Native Client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</a:rPr>
              <a:t>GLBenchmark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Porting Process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Major Challenges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Results and Performance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9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3"/>
            <a:ext cx="8534400" cy="1507067"/>
          </a:xfrm>
        </p:spPr>
        <p:txBody>
          <a:bodyPr/>
          <a:lstStyle/>
          <a:p>
            <a:r>
              <a:rPr lang="en-US" dirty="0" smtClean="0"/>
              <a:t>Why games on Chrome?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6" y="1708484"/>
            <a:ext cx="8534400" cy="356937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Google Chrome has 45% worldwide usage share of web browsers and is poised to become the most widely used web browser worldwide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Chrome OS is a standalone operating based on the Linux kernel that delivers a graphical interface based on the Google Chrome browser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Sales of </a:t>
            </a:r>
            <a:r>
              <a:rPr lang="en-US" dirty="0" err="1" smtClean="0">
                <a:solidFill>
                  <a:schemeClr val="tx1"/>
                </a:solidFill>
              </a:rPr>
              <a:t>Chromebooks</a:t>
            </a:r>
            <a:r>
              <a:rPr lang="en-US" dirty="0" smtClean="0">
                <a:solidFill>
                  <a:schemeClr val="tx1"/>
                </a:solidFill>
              </a:rPr>
              <a:t> (laptops running only Chrome OS) are on the rise – they accounted for 21% of commercial U.S. notebook sales in the business and education spaces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 descr="http://www.technobuffalo.com/wp-content/uploads/2013/12/chromebook-sales-2013-NP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218" y="4314205"/>
            <a:ext cx="3544972" cy="246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8109284" y="5751095"/>
            <a:ext cx="449179" cy="673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5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300343"/>
            <a:ext cx="8534400" cy="1507067"/>
          </a:xfrm>
        </p:spPr>
        <p:txBody>
          <a:bodyPr/>
          <a:lstStyle/>
          <a:p>
            <a:r>
              <a:rPr lang="en-US" dirty="0" smtClean="0"/>
              <a:t>Why does intel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708484"/>
            <a:ext cx="8534400" cy="374583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Intel processors power over 70% of available </a:t>
            </a:r>
            <a:r>
              <a:rPr lang="en-US" dirty="0" err="1" smtClean="0">
                <a:solidFill>
                  <a:schemeClr val="tx1"/>
                </a:solidFill>
              </a:rPr>
              <a:t>Chromebooks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Gaming is garnering interest across a wider range of devices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It is important to deliver competitive performance on </a:t>
            </a:r>
            <a:r>
              <a:rPr lang="en-US" dirty="0" err="1" smtClean="0">
                <a:solidFill>
                  <a:schemeClr val="tx1"/>
                </a:solidFill>
              </a:rPr>
              <a:t>Chromebooks</a:t>
            </a:r>
            <a:r>
              <a:rPr lang="en-US" dirty="0" smtClean="0">
                <a:solidFill>
                  <a:schemeClr val="tx1"/>
                </a:solidFill>
              </a:rPr>
              <a:t> with the release of more ARM-based models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Nvidia</a:t>
            </a:r>
            <a:r>
              <a:rPr lang="en-US" dirty="0" smtClean="0">
                <a:solidFill>
                  <a:schemeClr val="tx1"/>
                </a:solidFill>
              </a:rPr>
              <a:t> has partnered with </a:t>
            </a:r>
            <a:r>
              <a:rPr lang="en-US" dirty="0" err="1" smtClean="0">
                <a:solidFill>
                  <a:schemeClr val="tx1"/>
                </a:solidFill>
              </a:rPr>
              <a:t>Acer</a:t>
            </a:r>
            <a:r>
              <a:rPr lang="en-US" dirty="0" smtClean="0">
                <a:solidFill>
                  <a:schemeClr val="tx1"/>
                </a:solidFill>
              </a:rPr>
              <a:t> and is releasing a </a:t>
            </a:r>
            <a:r>
              <a:rPr lang="en-US" dirty="0" err="1" smtClean="0">
                <a:solidFill>
                  <a:schemeClr val="tx1"/>
                </a:solidFill>
              </a:rPr>
              <a:t>Chromebook</a:t>
            </a:r>
            <a:r>
              <a:rPr lang="en-US" dirty="0" smtClean="0">
                <a:solidFill>
                  <a:schemeClr val="tx1"/>
                </a:solidFill>
              </a:rPr>
              <a:t> using it’s high performance </a:t>
            </a:r>
            <a:r>
              <a:rPr lang="en-US" dirty="0" err="1" smtClean="0">
                <a:solidFill>
                  <a:schemeClr val="tx1"/>
                </a:solidFill>
              </a:rPr>
              <a:t>Tegra</a:t>
            </a:r>
            <a:r>
              <a:rPr lang="en-US" dirty="0" smtClean="0">
                <a:solidFill>
                  <a:schemeClr val="tx1"/>
                </a:solidFill>
              </a:rPr>
              <a:t> K1 chip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Understanding how games are developed for Chrome and how they perform is key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0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44722"/>
            <a:ext cx="8534400" cy="1507067"/>
          </a:xfrm>
        </p:spPr>
        <p:txBody>
          <a:bodyPr/>
          <a:lstStyle/>
          <a:p>
            <a:r>
              <a:rPr lang="en-US" dirty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14500"/>
            <a:ext cx="8534400" cy="455640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Why Chrome?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Native Client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</a:rPr>
              <a:t>GLBenchmark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 Overview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Porting Process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Major Challenges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Results and Performance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Conclusion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917" y="286974"/>
            <a:ext cx="8534400" cy="1507067"/>
          </a:xfrm>
        </p:spPr>
        <p:txBody>
          <a:bodyPr/>
          <a:lstStyle/>
          <a:p>
            <a:r>
              <a:rPr lang="en-US" dirty="0" smtClean="0"/>
              <a:t>Enter Native Client…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917" y="1459832"/>
            <a:ext cx="8534400" cy="475380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Google Native Client (</a:t>
            </a:r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) is a sandboxing technology that allows for the execution of a subset of native C/C++ code securely within the browser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This allows native code to be safely run from a web browser independent of user variables such as operating system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NaCl</a:t>
            </a:r>
            <a:r>
              <a:rPr lang="en-US" dirty="0" smtClean="0">
                <a:solidFill>
                  <a:schemeClr val="tx1"/>
                </a:solidFill>
              </a:rPr>
              <a:t> supports OpenGL ES 2.0, sandboxed local file storage, dynamic loading and a host of other system features using the Google-supplied Pepper API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It provides a method to run C/C++ code in the browser with (ideally) the lowest performance penalty (vs. </a:t>
            </a:r>
            <a:r>
              <a:rPr lang="en-US" dirty="0" err="1" smtClean="0">
                <a:solidFill>
                  <a:schemeClr val="tx1"/>
                </a:solidFill>
              </a:rPr>
              <a:t>emscripten</a:t>
            </a:r>
            <a:r>
              <a:rPr lang="en-US" dirty="0" smtClean="0">
                <a:solidFill>
                  <a:schemeClr val="tx1"/>
                </a:solidFill>
              </a:rPr>
              <a:t>, asm.js, etc.)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1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2890</TotalTime>
  <Words>1953</Words>
  <Application>Microsoft Office PowerPoint</Application>
  <PresentationFormat>Widescreen</PresentationFormat>
  <Paragraphs>222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Century Gothic</vt:lpstr>
      <vt:lpstr>Courier New</vt:lpstr>
      <vt:lpstr>Wingdings</vt:lpstr>
      <vt:lpstr>Wingdings 3</vt:lpstr>
      <vt:lpstr>Slice</vt:lpstr>
      <vt:lpstr>Porting to Chrome  </vt:lpstr>
      <vt:lpstr>Presentation OUTLINE</vt:lpstr>
      <vt:lpstr>A bit about me…</vt:lpstr>
      <vt:lpstr>Presentation overview</vt:lpstr>
      <vt:lpstr>Presentation OUTLINE</vt:lpstr>
      <vt:lpstr>Why games on Chrome?</vt:lpstr>
      <vt:lpstr>Why does intel care?</vt:lpstr>
      <vt:lpstr>Presentation OUTLINE</vt:lpstr>
      <vt:lpstr>Enter Native Client…</vt:lpstr>
      <vt:lpstr>Structure of a Nacl Application</vt:lpstr>
      <vt:lpstr>Pnacl and nacl toolchains</vt:lpstr>
      <vt:lpstr>NACL Development tools</vt:lpstr>
      <vt:lpstr>Presentation OUTLINE</vt:lpstr>
      <vt:lpstr>Overview of Glbenchmark</vt:lpstr>
      <vt:lpstr>Overview of Glbenchmark - Cont.</vt:lpstr>
      <vt:lpstr>Presentation OUTLINE</vt:lpstr>
      <vt:lpstr>The Porting process</vt:lpstr>
      <vt:lpstr>Converting To a nacl module</vt:lpstr>
      <vt:lpstr>Presentation OUTLINE</vt:lpstr>
      <vt:lpstr>Problem 1 – EGL in NACl</vt:lpstr>
      <vt:lpstr>Solution – implement egl functions</vt:lpstr>
      <vt:lpstr>Problem 2 – Rendering in chrome</vt:lpstr>
      <vt:lpstr>Solution – partition main loop</vt:lpstr>
      <vt:lpstr>Problem 3 – file i/o</vt:lpstr>
      <vt:lpstr>Solution – nacl io library</vt:lpstr>
      <vt:lpstr>Problem 4 – main thread non-blocking</vt:lpstr>
      <vt:lpstr>Solution – create background thread</vt:lpstr>
      <vt:lpstr>Problem 5 – asset management</vt:lpstr>
      <vt:lpstr>Solution – packaged assets and javascript</vt:lpstr>
      <vt:lpstr>Presentation OUTLINE</vt:lpstr>
      <vt:lpstr>Result – GLBenchmark on Chrome os!</vt:lpstr>
      <vt:lpstr>How does glbenchmark run?</vt:lpstr>
      <vt:lpstr>How does glbenchmark run? - Cont.</vt:lpstr>
      <vt:lpstr>Presentation OUTLINE</vt:lpstr>
      <vt:lpstr>Conclusion - impressions of Nacl</vt:lpstr>
      <vt:lpstr>Conclusion - What is next?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Porting to Chrome OS</dc:title>
  <dc:creator>Nicolas</dc:creator>
  <cp:lastModifiedBy>Langley, Nicolas</cp:lastModifiedBy>
  <cp:revision>94</cp:revision>
  <dcterms:created xsi:type="dcterms:W3CDTF">2014-08-04T20:19:43Z</dcterms:created>
  <dcterms:modified xsi:type="dcterms:W3CDTF">2014-08-12T05:15:13Z</dcterms:modified>
</cp:coreProperties>
</file>